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147476172" r:id="rId5"/>
    <p:sldId id="2147476235" r:id="rId6"/>
    <p:sldId id="2147476236" r:id="rId7"/>
    <p:sldId id="2147476102" r:id="rId8"/>
    <p:sldId id="2147476234" r:id="rId9"/>
    <p:sldId id="2147476150" r:id="rId10"/>
    <p:sldId id="2147476132" r:id="rId11"/>
    <p:sldId id="2147476231" r:id="rId12"/>
    <p:sldId id="2147476233" r:id="rId13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43CD3C-1850-3932-4A4F-B5AB6C0984A4}" name="Marie B" initials="MB" userId="1b5c0a10380765ca" providerId="Windows Live"/>
  <p188:author id="{1FF21541-2568-409F-7290-605F6C25E597}" name="Anne-Cécile Coïc" initials="AC" userId="S::ac.coic@logistic-low-carbon.fr::1eb29337-7049-4dd1-aa50-1e18e97597f0" providerId="AD"/>
  <p188:author id="{71A2307D-8AB8-A5E1-D316-CCEA1F5BC85E}" name="Raphaël LHERNAULT" initials="RL" userId="S::r.lhernault@logistic-low-carbon.fr::51076da1-74d0-4788-a487-59a6c20df87b" providerId="AD"/>
  <p188:author id="{4104CCB9-5018-EE38-505E-57DE8E92FB40}" name="Sébastien DESROQUES" initials="SD" userId="S::s.desroques@logistic-low-carbon.fr::0c40cc47-5d5a-4008-ac3a-8f1efd82da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9C6"/>
    <a:srgbClr val="00A652"/>
    <a:srgbClr val="EE3E41"/>
    <a:srgbClr val="0070C0"/>
    <a:srgbClr val="007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86E0C-E842-419A-83D8-19FA055DB496}" v="14" dt="2024-07-18T16:57:3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32" autoAdjust="0"/>
  </p:normalViewPr>
  <p:slideViewPr>
    <p:cSldViewPr snapToGrid="0">
      <p:cViewPr varScale="1">
        <p:scale>
          <a:sx n="59" d="100"/>
          <a:sy n="59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A56F-ED17-4B7E-98FF-E050951BCA1C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0EFFF-FD7E-4286-B8EC-FE0F2E038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7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particularités à noter chez les </a:t>
            </a:r>
            <a:r>
              <a:rPr lang="fr-FR" dirty="0" err="1"/>
              <a:t>commerçant.e.s</a:t>
            </a:r>
            <a:r>
              <a:rPr lang="fr-FR" dirty="0"/>
              <a:t> :</a:t>
            </a:r>
            <a:br>
              <a:rPr lang="fr-FR" sz="1800" dirty="0">
                <a:effectLst/>
                <a:latin typeface="Segoe UI" panose="020B0502040204020203" pitchFamily="34" charset="0"/>
              </a:rPr>
            </a:br>
            <a:br>
              <a:rPr lang="fr-FR" sz="1800" dirty="0">
                <a:effectLst/>
                <a:latin typeface="Segoe UI" panose="020B0502040204020203" pitchFamily="34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</a:rPr>
              <a:t>- se sont informés dans les médias / communications des collectivités (information délivrée, non pas recherchée)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- ne s'informent pas via JOPTIMIZ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- souhaitent utiliser anticiper les jeux + organisations professionnelles  et collectivités locales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(lien à faire avec le manque d’information coté petites structures aussi)</a:t>
            </a:r>
            <a:endParaRPr lang="fr-FR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EAFF-DC7D-464C-8E10-B9CE6CD5D7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0EFFF-FD7E-4286-B8EC-FE0F2E038C4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6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0EFFF-FD7E-4286-B8EC-FE0F2E038C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9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Lien à l’</a:t>
            </a:r>
            <a:r>
              <a:rPr lang="fr-FR" dirty="0" err="1"/>
              <a:t>arrété</a:t>
            </a:r>
            <a:endParaRPr lang="fr-FR" dirty="0"/>
          </a:p>
          <a:p>
            <a:r>
              <a:rPr lang="fr-FR" dirty="0"/>
              <a:t>JPE</a:t>
            </a:r>
          </a:p>
          <a:p>
            <a:r>
              <a:rPr lang="fr-FR" dirty="0"/>
              <a:t>Francois</a:t>
            </a:r>
          </a:p>
          <a:p>
            <a:r>
              <a:rPr lang="fr-FR" dirty="0"/>
              <a:t>Oui en on peut renvoyer</a:t>
            </a:r>
          </a:p>
          <a:p>
            <a:endParaRPr lang="fr-FR" dirty="0"/>
          </a:p>
          <a:p>
            <a:r>
              <a:rPr lang="fr-FR" dirty="0"/>
              <a:t>Envoi cellule de crise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0EFFF-FD7E-4286-B8EC-FE0F2E038C4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7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uj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85F-7A0F-FA43-4187-5D283734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595"/>
            <a:ext cx="10515600" cy="987757"/>
          </a:xfrm>
        </p:spPr>
        <p:txBody>
          <a:bodyPr lIns="0" anchor="t">
            <a:noAutofit/>
          </a:bodyPr>
          <a:lstStyle>
            <a:lvl1pPr>
              <a:defRPr>
                <a:latin typeface="Gotham-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2FF8-B9D6-1795-6A6D-00E9D34B37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87FAF6-FDEA-4EDB-A26E-D84E03DEBFE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CCDB22FF-06F4-7070-5DD7-0D8FF5330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09026" y="273624"/>
            <a:ext cx="3085055" cy="2333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3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78429-C856-336C-513D-547CF71B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B4E32-C9EC-FEA6-EC31-20EBFEB2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D028-7367-DA31-9E2B-485E7368A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89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487FAF6-FDEA-4EDB-A26E-D84E03DEBFE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6C7628-2652-59CF-A329-04D5387514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302194" y="263344"/>
            <a:ext cx="3167063" cy="2498583"/>
          </a:xfrm>
          <a:prstGeom prst="rect">
            <a:avLst/>
          </a:prstGeom>
        </p:spPr>
      </p:pic>
      <p:pic>
        <p:nvPicPr>
          <p:cNvPr id="9" name="Image 17" descr="logo-lujop.png">
            <a:extLst>
              <a:ext uri="{FF2B5EF4-FFF2-40B4-BE49-F238E27FC236}">
                <a16:creationId xmlns:a16="http://schemas.microsoft.com/office/drawing/2014/main" id="{B1DE4A1D-CBEB-D825-722C-E0EB941E05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4" y="6228373"/>
            <a:ext cx="1091128" cy="481088"/>
          </a:xfrm>
          <a:prstGeom prst="rect">
            <a:avLst/>
          </a:prstGeom>
        </p:spPr>
      </p:pic>
      <p:pic>
        <p:nvPicPr>
          <p:cNvPr id="10" name="Image 9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B7A2B73B-85A7-A216-61B3-3448C5D435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2" y="6228373"/>
            <a:ext cx="1227565" cy="341056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7128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fr-FR" sz="4400" b="1" i="0" u="none" strike="noStrike" kern="1200" cap="none" spc="0" normalizeH="0" baseline="0" dirty="0">
          <a:ln>
            <a:noFill/>
          </a:ln>
          <a:solidFill>
            <a:schemeClr val="accent1">
              <a:lumMod val="75000"/>
            </a:schemeClr>
          </a:solidFill>
          <a:effectLst/>
          <a:uLnTx/>
          <a:uFillTx/>
          <a:latin typeface="Quicksand SemiBold" pitchFamily="2" charset="0"/>
          <a:ea typeface="+mj-ea"/>
          <a:cs typeface="+mj-cs"/>
          <a:sym typeface="Quicksand-Bol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efecturedepolice.interieur.gouv.fr/sites/default/files/Documents/cp_pp_20240717_mise_en_place_des_perimetres_gris_et_rouges_autour_de_la_seine_le_18_juillet_2024-2_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29961C7-4B25-B1DE-5CDE-E2D64D9CDE65}"/>
              </a:ext>
            </a:extLst>
          </p:cNvPr>
          <p:cNvSpPr txBox="1"/>
          <p:nvPr/>
        </p:nvSpPr>
        <p:spPr>
          <a:xfrm>
            <a:off x="2887007" y="2842055"/>
            <a:ext cx="64179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3">
                    <a:lumMod val="75000"/>
                  </a:schemeClr>
                </a:solidFill>
                <a:latin typeface="Gotham-Medium" pitchFamily="2" charset="0"/>
              </a:rPr>
              <a:t>Doctrine du transport routier de matières dangereuses en IDF pendant les JOP</a:t>
            </a:r>
          </a:p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  <a:latin typeface="Gotham Light" pitchFamily="2" charset="0"/>
            </a:endParaRPr>
          </a:p>
          <a:p>
            <a:pPr algn="ctr"/>
            <a:r>
              <a:rPr lang="fr-FR" sz="2000" dirty="0">
                <a:latin typeface="Gotham Light" pitchFamily="2" charset="0"/>
              </a:rPr>
              <a:t>Vendredi 19 juillet 2024</a:t>
            </a:r>
          </a:p>
          <a:p>
            <a:pPr algn="ctr"/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3DAFAE-D050-C92A-1465-CB0FC5941D9A}"/>
              </a:ext>
            </a:extLst>
          </p:cNvPr>
          <p:cNvSpPr txBox="1"/>
          <p:nvPr/>
        </p:nvSpPr>
        <p:spPr>
          <a:xfrm>
            <a:off x="803210" y="6219317"/>
            <a:ext cx="55563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300" dirty="0">
                <a:latin typeface="Quicksand SemiBold" pitchFamily="2" charset="77"/>
              </a:rPr>
              <a:t>Note du préfet de Police du 15 juillet</a:t>
            </a:r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CFDE6D9-C141-BA37-ABFC-4315C54FB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8"/>
          <a:stretch/>
        </p:blipFill>
        <p:spPr>
          <a:xfrm>
            <a:off x="3305353" y="695123"/>
            <a:ext cx="5581287" cy="192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16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50820" y="2304561"/>
            <a:ext cx="8681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800" dirty="0"/>
              <a:t>Périmètres de restrictions et mesures associées</a:t>
            </a:r>
          </a:p>
          <a:p>
            <a:pPr marL="342900" indent="-342900">
              <a:buAutoNum type="arabicPeriod"/>
            </a:pPr>
            <a:r>
              <a:rPr lang="fr-FR" sz="1800" dirty="0"/>
              <a:t>Périodes d’application des mesures de gestion des flux de transport de matières dangereuses</a:t>
            </a:r>
          </a:p>
          <a:p>
            <a:pPr marL="342900" indent="-342900">
              <a:buAutoNum type="arabicPeriod"/>
            </a:pPr>
            <a:r>
              <a:rPr lang="fr-FR" sz="1800" dirty="0"/>
              <a:t>Conditions d’accès dans les zones de sécurité pendant la Cérémonie d’ouverture</a:t>
            </a:r>
          </a:p>
          <a:p>
            <a:pPr marL="342900" indent="-342900">
              <a:buAutoNum type="arabicPeriod"/>
            </a:pPr>
            <a:r>
              <a:rPr lang="fr-FR" sz="1800" dirty="0"/>
              <a:t>Conditions d’accès dans les zones de sécurité pendant la période des Jeux (hors cérémonie d’ouverture)</a:t>
            </a:r>
          </a:p>
          <a:p>
            <a:pPr lvl="1"/>
            <a:r>
              <a:rPr lang="fr-FR" sz="1800" dirty="0"/>
              <a:t>	Annexe 1 - Zone d’interdiction de transit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sz="1800" dirty="0"/>
              <a:t>Liste de matières autorisées</a:t>
            </a:r>
          </a:p>
          <a:p>
            <a:pPr marL="342900" indent="-342900">
              <a:buAutoNum type="arabicPeriod"/>
            </a:pPr>
            <a:r>
              <a:rPr lang="fr-FR" sz="1800" dirty="0"/>
              <a:t>Interdiction du TMD sur l’autoroute A1 (extrait de l’arrêté préfectoral 2024-01011)</a:t>
            </a:r>
          </a:p>
        </p:txBody>
      </p:sp>
    </p:spTree>
    <p:extLst>
      <p:ext uri="{BB962C8B-B14F-4D97-AF65-F5344CB8AC3E}">
        <p14:creationId xmlns:p14="http://schemas.microsoft.com/office/powerpoint/2010/main" val="320325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1F544E6-4EEB-D5D5-E7CE-F48750366A12}"/>
              </a:ext>
            </a:extLst>
          </p:cNvPr>
          <p:cNvGrpSpPr/>
          <p:nvPr/>
        </p:nvGrpSpPr>
        <p:grpSpPr>
          <a:xfrm>
            <a:off x="779041" y="1569252"/>
            <a:ext cx="10368317" cy="3767681"/>
            <a:chOff x="2110473" y="2098816"/>
            <a:chExt cx="7623146" cy="2827280"/>
          </a:xfrm>
        </p:grpSpPr>
        <p:sp>
          <p:nvSpPr>
            <p:cNvPr id="20" name="Prénom et Nom">
              <a:extLst>
                <a:ext uri="{FF2B5EF4-FFF2-40B4-BE49-F238E27FC236}">
                  <a16:creationId xmlns:a16="http://schemas.microsoft.com/office/drawing/2014/main" id="{B41AE784-36CB-9AD8-68F1-CA8810182983}"/>
                </a:ext>
              </a:extLst>
            </p:cNvPr>
            <p:cNvSpPr txBox="1"/>
            <p:nvPr/>
          </p:nvSpPr>
          <p:spPr>
            <a:xfrm>
              <a:off x="6799879" y="3032535"/>
              <a:ext cx="1718419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400">
                  <a:solidFill>
                    <a:srgbClr val="00A09D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652"/>
                  </a:solidFill>
                  <a:effectLst/>
                  <a:uLnTx/>
                  <a:uFillTx/>
                  <a:latin typeface="Quicksand SemiBold"/>
                  <a:ea typeface="+mn-ea"/>
                  <a:cs typeface="+mn-cs"/>
                </a:rPr>
                <a:t>Jeux Olympiques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652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endParaRPr>
            </a:p>
          </p:txBody>
        </p:sp>
        <p:sp>
          <p:nvSpPr>
            <p:cNvPr id="21" name="Titre et poste de l’intervenant">
              <a:extLst>
                <a:ext uri="{FF2B5EF4-FFF2-40B4-BE49-F238E27FC236}">
                  <a16:creationId xmlns:a16="http://schemas.microsoft.com/office/drawing/2014/main" id="{046FD0DB-63B2-86F2-96D0-C4ABC36E4248}"/>
                </a:ext>
              </a:extLst>
            </p:cNvPr>
            <p:cNvSpPr txBox="1"/>
            <p:nvPr/>
          </p:nvSpPr>
          <p:spPr>
            <a:xfrm>
              <a:off x="5522748" y="3511074"/>
              <a:ext cx="4210871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prstClr val="black"/>
                  </a:solidFill>
                  <a:latin typeface="Source Sans Pro" panose="020B0503030403020204" pitchFamily="34" charset="0"/>
                </a:rPr>
                <a:t>Du 24/07 au 11/08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</a:endParaRPr>
            </a:p>
          </p:txBody>
        </p:sp>
        <p:sp>
          <p:nvSpPr>
            <p:cNvPr id="22" name="Prénom et Nom">
              <a:extLst>
                <a:ext uri="{FF2B5EF4-FFF2-40B4-BE49-F238E27FC236}">
                  <a16:creationId xmlns:a16="http://schemas.microsoft.com/office/drawing/2014/main" id="{E0371AD9-F827-52BF-CFC8-767AF62C4545}"/>
                </a:ext>
              </a:extLst>
            </p:cNvPr>
            <p:cNvSpPr txBox="1"/>
            <p:nvPr/>
          </p:nvSpPr>
          <p:spPr>
            <a:xfrm>
              <a:off x="6635090" y="3970008"/>
              <a:ext cx="1986186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400">
                  <a:solidFill>
                    <a:srgbClr val="00A09D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Quicksand SemiBold"/>
                  <a:ea typeface="+mn-ea"/>
                  <a:cs typeface="+mn-cs"/>
                </a:rPr>
                <a:t>Jeux Paralympiques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endParaRPr>
            </a:p>
          </p:txBody>
        </p:sp>
        <p:sp>
          <p:nvSpPr>
            <p:cNvPr id="23" name="Titre et poste de l’intervenant">
              <a:extLst>
                <a:ext uri="{FF2B5EF4-FFF2-40B4-BE49-F238E27FC236}">
                  <a16:creationId xmlns:a16="http://schemas.microsoft.com/office/drawing/2014/main" id="{3BC6CF86-4CE1-A529-660C-888D5E8349E5}"/>
                </a:ext>
              </a:extLst>
            </p:cNvPr>
            <p:cNvSpPr txBox="1"/>
            <p:nvPr/>
          </p:nvSpPr>
          <p:spPr>
            <a:xfrm>
              <a:off x="6395754" y="4463899"/>
              <a:ext cx="2464860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rPr>
                <a:t>Du 26/08 au 08/09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: Diagonal Corners Rounded 9">
              <a:extLst>
                <a:ext uri="{FF2B5EF4-FFF2-40B4-BE49-F238E27FC236}">
                  <a16:creationId xmlns:a16="http://schemas.microsoft.com/office/drawing/2014/main" id="{68132535-F5CA-A0ED-31BB-3B7B4BD8BB69}"/>
                </a:ext>
              </a:extLst>
            </p:cNvPr>
            <p:cNvSpPr/>
            <p:nvPr/>
          </p:nvSpPr>
          <p:spPr>
            <a:xfrm>
              <a:off x="2110473" y="2498114"/>
              <a:ext cx="7158656" cy="2427982"/>
            </a:xfrm>
            <a:prstGeom prst="round2Diag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0EF4107-9710-3C26-0EF9-96611895F948}"/>
                </a:ext>
              </a:extLst>
            </p:cNvPr>
            <p:cNvSpPr txBox="1"/>
            <p:nvPr/>
          </p:nvSpPr>
          <p:spPr>
            <a:xfrm>
              <a:off x="2302640" y="2098816"/>
              <a:ext cx="6696805" cy="346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noProof="0" dirty="0">
                  <a:solidFill>
                    <a:srgbClr val="F7A600"/>
                  </a:solidFill>
                  <a:latin typeface="Quicksand SemiBold"/>
                </a:rPr>
                <a:t>Des mesures cérémonie et des mesures jeux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7A600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90C468F-EB70-F8A0-45DB-09579181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63"/>
            <a:ext cx="9677400" cy="924075"/>
          </a:xfrm>
        </p:spPr>
        <p:txBody>
          <a:bodyPr/>
          <a:lstStyle/>
          <a:p>
            <a:r>
              <a:rPr lang="fr-FR" sz="2800" dirty="0"/>
              <a:t>Périodes d’application des mesures de gestion des flux de transport de matières dangereuses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584FA2-C1FA-F1B0-4F5C-CB757A1EC527}"/>
              </a:ext>
            </a:extLst>
          </p:cNvPr>
          <p:cNvSpPr txBox="1"/>
          <p:nvPr/>
        </p:nvSpPr>
        <p:spPr>
          <a:xfrm>
            <a:off x="382959" y="5499545"/>
            <a:ext cx="724522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/>
              <a:t>Objectifs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Maintien de la sûreté et de la sécurité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Préserver l’activité économique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22A71EC-732D-5A4A-82CE-9B5E7F4C8F8B}"/>
              </a:ext>
            </a:extLst>
          </p:cNvPr>
          <p:cNvCxnSpPr>
            <a:cxnSpLocks/>
          </p:cNvCxnSpPr>
          <p:nvPr/>
        </p:nvCxnSpPr>
        <p:spPr>
          <a:xfrm flipH="1">
            <a:off x="5584295" y="2338754"/>
            <a:ext cx="10309" cy="28880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Prénom et Nom">
            <a:extLst>
              <a:ext uri="{FF2B5EF4-FFF2-40B4-BE49-F238E27FC236}">
                <a16:creationId xmlns:a16="http://schemas.microsoft.com/office/drawing/2014/main" id="{B41AE784-36CB-9AD8-68F1-CA8810182983}"/>
              </a:ext>
            </a:extLst>
          </p:cNvPr>
          <p:cNvSpPr txBox="1"/>
          <p:nvPr/>
        </p:nvSpPr>
        <p:spPr>
          <a:xfrm>
            <a:off x="1297709" y="2876671"/>
            <a:ext cx="37574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A09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52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rPr>
              <a:t>La mise en place de la cérémonie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A652"/>
              </a:solidFill>
              <a:effectLst/>
              <a:uLnTx/>
              <a:uFillTx/>
              <a:latin typeface="Quicksand SemiBold"/>
              <a:ea typeface="+mn-ea"/>
              <a:cs typeface="+mn-cs"/>
            </a:endParaRPr>
          </a:p>
        </p:txBody>
      </p:sp>
      <p:sp>
        <p:nvSpPr>
          <p:cNvPr id="28" name="Titre et poste de l’intervenant">
            <a:extLst>
              <a:ext uri="{FF2B5EF4-FFF2-40B4-BE49-F238E27FC236}">
                <a16:creationId xmlns:a16="http://schemas.microsoft.com/office/drawing/2014/main" id="{046FD0DB-63B2-86F2-96D0-C4ABC36E4248}"/>
              </a:ext>
            </a:extLst>
          </p:cNvPr>
          <p:cNvSpPr txBox="1"/>
          <p:nvPr/>
        </p:nvSpPr>
        <p:spPr>
          <a:xfrm>
            <a:off x="270764" y="3514380"/>
            <a:ext cx="572724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ource Sans Pro" panose="020B0503030403020204" pitchFamily="34" charset="0"/>
              </a:rPr>
              <a:t>Du 18/07 au 26/07 13h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29" name="Prénom et Nom">
            <a:extLst>
              <a:ext uri="{FF2B5EF4-FFF2-40B4-BE49-F238E27FC236}">
                <a16:creationId xmlns:a16="http://schemas.microsoft.com/office/drawing/2014/main" id="{E0371AD9-F827-52BF-CFC8-767AF62C4545}"/>
              </a:ext>
            </a:extLst>
          </p:cNvPr>
          <p:cNvSpPr txBox="1"/>
          <p:nvPr/>
        </p:nvSpPr>
        <p:spPr>
          <a:xfrm>
            <a:off x="2386579" y="4127371"/>
            <a:ext cx="159017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A09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rPr>
              <a:t>La cérémonie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Quicksand SemiBold"/>
              <a:ea typeface="+mn-ea"/>
              <a:cs typeface="+mn-cs"/>
            </a:endParaRPr>
          </a:p>
        </p:txBody>
      </p:sp>
      <p:sp>
        <p:nvSpPr>
          <p:cNvPr id="30" name="Titre et poste de l’intervenant">
            <a:extLst>
              <a:ext uri="{FF2B5EF4-FFF2-40B4-BE49-F238E27FC236}">
                <a16:creationId xmlns:a16="http://schemas.microsoft.com/office/drawing/2014/main" id="{3BC6CF86-4CE1-A529-660C-888D5E8349E5}"/>
              </a:ext>
            </a:extLst>
          </p:cNvPr>
          <p:cNvSpPr txBox="1"/>
          <p:nvPr/>
        </p:nvSpPr>
        <p:spPr>
          <a:xfrm>
            <a:off x="1458148" y="4645631"/>
            <a:ext cx="33524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ource Sans Pro" panose="020B0503030403020204" pitchFamily="34" charset="0"/>
              </a:rPr>
              <a:t>Du 26/07 13h jusqu’à la fin du dispositif cérémonie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5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B4BC4E-76EB-6DD8-2370-F1953D29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4663"/>
            <a:ext cx="9589477" cy="1000551"/>
          </a:xfrm>
        </p:spPr>
        <p:txBody>
          <a:bodyPr/>
          <a:lstStyle/>
          <a:p>
            <a:r>
              <a:rPr lang="fr-FR" sz="3200" dirty="0"/>
              <a:t>Périmètres de restrictions et mesures associées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57A8DFE-14DF-D159-8F51-38F10996DD40}"/>
              </a:ext>
            </a:extLst>
          </p:cNvPr>
          <p:cNvGrpSpPr/>
          <p:nvPr/>
        </p:nvGrpSpPr>
        <p:grpSpPr>
          <a:xfrm>
            <a:off x="770947" y="1131563"/>
            <a:ext cx="5019943" cy="4766195"/>
            <a:chOff x="735510" y="1861533"/>
            <a:chExt cx="4429529" cy="4018112"/>
          </a:xfrm>
        </p:grpSpPr>
        <p:sp>
          <p:nvSpPr>
            <p:cNvPr id="5" name="Rectangle : avec coins arrondis en diagonale 4">
              <a:extLst>
                <a:ext uri="{FF2B5EF4-FFF2-40B4-BE49-F238E27FC236}">
                  <a16:creationId xmlns:a16="http://schemas.microsoft.com/office/drawing/2014/main" id="{6DD3A7EF-103D-0B81-ED1F-BF0042F5A9F5}"/>
                </a:ext>
              </a:extLst>
            </p:cNvPr>
            <p:cNvSpPr/>
            <p:nvPr/>
          </p:nvSpPr>
          <p:spPr>
            <a:xfrm>
              <a:off x="735510" y="2247832"/>
              <a:ext cx="4429529" cy="3631813"/>
            </a:xfrm>
            <a:prstGeom prst="round2DiagRect">
              <a:avLst/>
            </a:prstGeom>
            <a:solidFill>
              <a:srgbClr val="33B45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C031DDC-1B67-411E-1F78-19ECBB4CC555}"/>
                </a:ext>
              </a:extLst>
            </p:cNvPr>
            <p:cNvSpPr txBox="1"/>
            <p:nvPr/>
          </p:nvSpPr>
          <p:spPr>
            <a:xfrm>
              <a:off x="1037062" y="2586781"/>
              <a:ext cx="3767047" cy="2944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80975" indent="-180975">
                <a:lnSpc>
                  <a:spcPct val="107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b="1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Interdiction du TMD de classe 1</a:t>
              </a:r>
              <a:r>
                <a:rPr lang="fr-FR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 durant la période des jeux sur l'ensemble de l'Ile de France (dérogations possibles marchandises pyrotechniques)</a:t>
              </a:r>
              <a:endParaRPr lang="fr-FR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Calibri"/>
              </a:endParaRPr>
            </a:p>
            <a:p>
              <a:pPr marL="180975" indent="-180975">
                <a:lnSpc>
                  <a:spcPct val="107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b="1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Interdiction aux TMD d’emprunter l'autoroute A1</a:t>
              </a:r>
              <a:r>
                <a:rPr lang="fr-FR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 depuis l'aéroport de Roissy jusqu’à Porte de la Chapelle, dans les 2 sens</a:t>
              </a:r>
              <a:endParaRPr lang="fr-FR" b="1" kern="100" dirty="0">
                <a:solidFill>
                  <a:prstClr val="white"/>
                </a:solidFill>
                <a:latin typeface="Source Sans Pro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80975" indent="-180975">
                <a:lnSpc>
                  <a:spcPct val="107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b="1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Interdiction du transit de MD au cœur de l’IDF </a:t>
              </a:r>
              <a:r>
                <a:rPr lang="fr-FR" kern="100" dirty="0">
                  <a:solidFill>
                    <a:prstClr val="white"/>
                  </a:solidFill>
                  <a:latin typeface="Source Sans Pro"/>
                  <a:ea typeface="Calibri" panose="020F0502020204030204" pitchFamily="34" charset="0"/>
                  <a:cs typeface="Calibri"/>
                </a:rPr>
                <a:t>tout en permettant une circulation via la Francilienne</a:t>
              </a:r>
              <a:endParaRPr lang="fr-FR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Calibri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578AAEB-79DB-F607-5FC5-B8AD7C3425B6}"/>
                </a:ext>
              </a:extLst>
            </p:cNvPr>
            <p:cNvSpPr txBox="1"/>
            <p:nvPr/>
          </p:nvSpPr>
          <p:spPr>
            <a:xfrm>
              <a:off x="1117261" y="1861533"/>
              <a:ext cx="31885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prstClr val="black"/>
                  </a:solidFill>
                  <a:latin typeface="Quicksand SemiBold"/>
                  <a:ea typeface="Calibri" panose="020F0502020204030204" pitchFamily="34" charset="0"/>
                </a:rPr>
                <a:t>Applicable sur l’ensemble de l’IDF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/>
                <a:ea typeface="+mn-ea"/>
                <a:cs typeface="+mn-cs"/>
              </a:endParaRPr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E2238D21-E5F2-F664-9284-B11604DA6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968" y="1903204"/>
              <a:ext cx="263863" cy="20058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EF5A6B-A32E-7647-AE5C-09103DF7479E}"/>
              </a:ext>
            </a:extLst>
          </p:cNvPr>
          <p:cNvGrpSpPr/>
          <p:nvPr/>
        </p:nvGrpSpPr>
        <p:grpSpPr>
          <a:xfrm>
            <a:off x="6015081" y="1124793"/>
            <a:ext cx="5089115" cy="4772965"/>
            <a:chOff x="6443182" y="2030389"/>
            <a:chExt cx="4517434" cy="4842546"/>
          </a:xfrm>
        </p:grpSpPr>
        <p:sp>
          <p:nvSpPr>
            <p:cNvPr id="18" name="Rectangle : avec coins arrondis en diagonale 17">
              <a:extLst>
                <a:ext uri="{FF2B5EF4-FFF2-40B4-BE49-F238E27FC236}">
                  <a16:creationId xmlns:a16="http://schemas.microsoft.com/office/drawing/2014/main" id="{A2483AB3-D9DC-7479-1F49-4D90ED83362D}"/>
                </a:ext>
              </a:extLst>
            </p:cNvPr>
            <p:cNvSpPr/>
            <p:nvPr/>
          </p:nvSpPr>
          <p:spPr>
            <a:xfrm>
              <a:off x="6443182" y="2502157"/>
              <a:ext cx="4429529" cy="4370778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05F5A90-69D4-46B1-9902-3255C0A46C41}"/>
                </a:ext>
              </a:extLst>
            </p:cNvPr>
            <p:cNvSpPr txBox="1"/>
            <p:nvPr/>
          </p:nvSpPr>
          <p:spPr>
            <a:xfrm>
              <a:off x="6739614" y="2845284"/>
              <a:ext cx="3847487" cy="376433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80975" indent="-180975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Restriction de circulation des marchandises y compris des MD 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(sans obligation d’aller dans la zone, contournement obligatoire)</a:t>
              </a:r>
              <a:r>
                <a:rPr kumimoji="0" lang="fr-FR" sz="160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 </a:t>
              </a:r>
              <a:r>
                <a:rPr kumimoji="0" lang="fr-FR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sur les </a:t>
              </a:r>
              <a:r>
                <a:rPr kumimoji="0" lang="fr-FR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périmètres bleus</a:t>
              </a: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, QR code </a:t>
              </a:r>
              <a:r>
                <a:rPr lang="fr-FR" sz="1600" b="1" kern="100" dirty="0" err="1">
                  <a:solidFill>
                    <a:prstClr val="white"/>
                  </a:solidFill>
                  <a:latin typeface="Source Sans Pro"/>
                  <a:cs typeface="Calibri"/>
                </a:rPr>
                <a:t>Circuliz</a:t>
              </a: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 vivement conseillé</a:t>
              </a:r>
              <a:endParaRPr lang="fr-FR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cs typeface="Calibri" panose="020F0502020204030204" pitchFamily="34" charset="0"/>
              </a:endParaRPr>
            </a:p>
            <a:p>
              <a:pPr marL="180975" indent="-180975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Mise en place d’une </a:t>
              </a: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liste restreinte de MD autorisées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 sur les </a:t>
              </a: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périmètres rouges 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(cérémonie </a:t>
              </a:r>
              <a:r>
                <a:rPr lang="fr-FR" sz="1600" kern="100" dirty="0">
                  <a:solidFill>
                    <a:prstClr val="white"/>
                  </a:solidFill>
                  <a:cs typeface="Calibri"/>
                </a:rPr>
                <a:t>d'ouverture et sites JOP) 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et "zone grise" (cérémonie d'ouverture)</a:t>
              </a:r>
              <a:endParaRPr lang="fr-FR" sz="1600" b="1" kern="100" dirty="0">
                <a:solidFill>
                  <a:prstClr val="white"/>
                </a:solidFill>
                <a:latin typeface="Source Sans Pro"/>
                <a:ea typeface="Source Sans Pro"/>
                <a:cs typeface="Calibri"/>
              </a:endParaRPr>
            </a:p>
            <a:p>
              <a:pPr marL="180975" indent="-180975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fr-FR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PASS </a:t>
              </a:r>
              <a:r>
                <a:rPr lang="fr-FR" sz="1600" b="1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JEUX</a:t>
              </a:r>
              <a:r>
                <a:rPr kumimoji="0" lang="fr-FR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 obligatoires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 </a:t>
              </a:r>
              <a:r>
                <a:rPr kumimoji="0" lang="fr-FR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 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pour accéder à la zone grise cérémonie d’ouverture et a</a:t>
              </a:r>
              <a:r>
                <a:rPr kumimoji="0" lang="fr-FR" sz="16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ux</a:t>
              </a:r>
              <a:r>
                <a:rPr kumimoji="0" lang="fr-FR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Calibri"/>
                </a:rPr>
                <a:t> périmètres rouges</a:t>
              </a:r>
              <a:r>
                <a:rPr lang="fr-FR" sz="1600" kern="100" dirty="0">
                  <a:solidFill>
                    <a:prstClr val="white"/>
                  </a:solidFill>
                  <a:latin typeface="Source Sans Pro"/>
                  <a:cs typeface="Calibri"/>
                </a:rPr>
                <a:t> des périodes JOP hors cérémonie</a:t>
              </a:r>
              <a:endParaRPr lang="fr-FR" sz="1400" kern="100" dirty="0">
                <a:solidFill>
                  <a:prstClr val="white"/>
                </a:solidFill>
                <a:latin typeface="Source Sans Pro"/>
                <a:ea typeface="Source Sans Pro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13EB99D-910F-069B-E71F-EA82F67CF338}"/>
                </a:ext>
              </a:extLst>
            </p:cNvPr>
            <p:cNvSpPr txBox="1"/>
            <p:nvPr/>
          </p:nvSpPr>
          <p:spPr>
            <a:xfrm>
              <a:off x="6832245" y="2030389"/>
              <a:ext cx="41283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 SemiBold"/>
                  <a:ea typeface="Calibri" panose="020F0502020204030204" pitchFamily="34" charset="0"/>
                  <a:cs typeface="+mn-cs"/>
                </a:rPr>
                <a:t>Applicable aux périmètres de sécurité des JOP</a:t>
              </a:r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B6821478-7D41-2AD0-70BD-96AC4808B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9516" y="2078429"/>
              <a:ext cx="263863" cy="250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9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24B37-A34C-1186-0335-5DFD816D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Conditions d’accès dans les zones de sécurité pendant la Cérémonie d’ouverture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7FD6E08-802E-159C-8740-D950FD6DD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00788"/>
              </p:ext>
            </p:extLst>
          </p:nvPr>
        </p:nvGraphicFramePr>
        <p:xfrm>
          <a:off x="719344" y="1227108"/>
          <a:ext cx="104849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60">
                  <a:extLst>
                    <a:ext uri="{9D8B030D-6E8A-4147-A177-3AD203B41FA5}">
                      <a16:colId xmlns:a16="http://schemas.microsoft.com/office/drawing/2014/main" val="883646330"/>
                    </a:ext>
                  </a:extLst>
                </a:gridCol>
                <a:gridCol w="2780367">
                  <a:extLst>
                    <a:ext uri="{9D8B030D-6E8A-4147-A177-3AD203B41FA5}">
                      <a16:colId xmlns:a16="http://schemas.microsoft.com/office/drawing/2014/main" val="2256171942"/>
                    </a:ext>
                  </a:extLst>
                </a:gridCol>
                <a:gridCol w="5737961">
                  <a:extLst>
                    <a:ext uri="{9D8B030D-6E8A-4147-A177-3AD203B41FA5}">
                      <a16:colId xmlns:a16="http://schemas.microsoft.com/office/drawing/2014/main" val="4061575686"/>
                    </a:ext>
                  </a:extLst>
                </a:gridCol>
              </a:tblGrid>
              <a:tr h="2054251">
                <a:tc>
                  <a:txBody>
                    <a:bodyPr/>
                    <a:lstStyle/>
                    <a:p>
                      <a:r>
                        <a:rPr lang="fr-FR" sz="1200" b="1" dirty="0"/>
                        <a:t>Périmètres d’interdiction de la circulation motorisée en zone grise</a:t>
                      </a:r>
                    </a:p>
                    <a:p>
                      <a:endParaRPr lang="fr-FR" sz="1200" b="1" dirty="0"/>
                    </a:p>
                    <a:p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Application règlementation ADR y sous le régime du 1.1.3.6</a:t>
                      </a:r>
                    </a:p>
                    <a:p>
                      <a:r>
                        <a:rPr lang="fr-FR" sz="1200" b="1" dirty="0"/>
                        <a:t>(les quantités limitées et quantités exceptées ne sont donc pas concernées)</a:t>
                      </a:r>
                    </a:p>
                    <a:p>
                      <a:endParaRPr lang="fr-FR" sz="1200" b="1" dirty="0"/>
                    </a:p>
                    <a:p>
                      <a:r>
                        <a:rPr lang="fr-FR" sz="1200" b="1" dirty="0"/>
                        <a:t>Liste de MD autorisées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Avant livraison :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fr-FR" sz="1200" u="sng" dirty="0">
                          <a:solidFill>
                            <a:schemeClr val="bg1"/>
                          </a:solidFill>
                        </a:rPr>
                        <a:t>Sur PASS JEUX zone grise</a:t>
                      </a:r>
                    </a:p>
                    <a:p>
                      <a:r>
                        <a:rPr lang="fr-FR" sz="1200" b="0" dirty="0"/>
                        <a:t>Enregistrement du transporteur pour chaque livraison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dirty="0"/>
                        <a:t>A partir de 13h00 et jusqu’à la fin de la cérémonie possibilité  de demande d’autorisation expresse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200" b="1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1" dirty="0"/>
                        <a:t>Pendant la livraison, présentation 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/>
                        <a:t>QR code PASS JEUX;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Titres d’identité ;</a:t>
                      </a:r>
                      <a:endParaRPr lang="fr-FR" sz="1200" b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/>
                        <a:t>Document de transport précisant le(s) numéro(s) ONU et l’adresse de la livraison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/>
                        <a:t>Le  cas échéant certificat de formation au TMD du conducteur au titre du chapitre 8.2 de l’ADR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85214"/>
                  </a:ext>
                </a:extLst>
              </a:tr>
              <a:tr h="1149941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Périmètre rouge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Application règlementation ADR y sous le régime du 1.1.3.6</a:t>
                      </a:r>
                    </a:p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(les quantités limitées et quantités exceptées ne sont donc pas concernées)</a:t>
                      </a:r>
                    </a:p>
                    <a:p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Liste de MD autorisées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Pendant la livraison: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Document de transport précisant le(s) numéro(s) ONU et l’adresse de la livraison;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Le  cas échéant certificat de formation au TMD du conducteur au titre du chapitre 8.2 de l’ADR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13078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EDF483FB-0235-9116-4B7E-C1A42C35C0C2}"/>
              </a:ext>
            </a:extLst>
          </p:cNvPr>
          <p:cNvGrpSpPr/>
          <p:nvPr/>
        </p:nvGrpSpPr>
        <p:grpSpPr>
          <a:xfrm>
            <a:off x="868813" y="5202228"/>
            <a:ext cx="6714241" cy="1200329"/>
            <a:chOff x="868813" y="5350010"/>
            <a:chExt cx="6714241" cy="120032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BD64089-80C6-501F-BDAE-DEC09D21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813" y="5771297"/>
              <a:ext cx="462432" cy="50553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954E7B5-CF97-25A4-33D7-101145AC138F}"/>
                </a:ext>
              </a:extLst>
            </p:cNvPr>
            <p:cNvSpPr txBox="1"/>
            <p:nvPr/>
          </p:nvSpPr>
          <p:spPr>
            <a:xfrm>
              <a:off x="1395897" y="5350010"/>
              <a:ext cx="6187157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ATTENTION : Ces restrictions sont susceptibles d’être strictement renforcées dès 13h00 le 26 juillet</a:t>
              </a:r>
            </a:p>
            <a:p>
              <a:endParaRPr lang="fr-FR" dirty="0">
                <a:solidFill>
                  <a:srgbClr val="FF0000"/>
                </a:solidFill>
              </a:endParaRPr>
            </a:p>
            <a:p>
              <a:r>
                <a:rPr lang="fr-FR" dirty="0">
                  <a:solidFill>
                    <a:srgbClr val="FF0000"/>
                  </a:solidFill>
                </a:rPr>
                <a:t>Lire le communiqué de presse </a:t>
              </a:r>
              <a:r>
                <a:rPr lang="fr-FR" dirty="0">
                  <a:solidFill>
                    <a:srgbClr val="FF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ici</a:t>
              </a:r>
              <a:r>
                <a:rPr lang="fr-FR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81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1C01E4-EA06-8AEA-603C-9B6A771B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27" y="224731"/>
            <a:ext cx="10701329" cy="1635726"/>
          </a:xfrm>
        </p:spPr>
        <p:txBody>
          <a:bodyPr/>
          <a:lstStyle/>
          <a:p>
            <a:r>
              <a:rPr lang="fr-FR" sz="2800" dirty="0"/>
              <a:t>Conditions d’accès dans les zones de sécurité pendant la période des Jeux (hors cérémonie d’ouverture)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A67F060-04D0-DA17-BF3B-6EBE52926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83851"/>
              </p:ext>
            </p:extLst>
          </p:nvPr>
        </p:nvGraphicFramePr>
        <p:xfrm>
          <a:off x="304127" y="1495176"/>
          <a:ext cx="11362590" cy="383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299">
                  <a:extLst>
                    <a:ext uri="{9D8B030D-6E8A-4147-A177-3AD203B41FA5}">
                      <a16:colId xmlns:a16="http://schemas.microsoft.com/office/drawing/2014/main" val="883646330"/>
                    </a:ext>
                  </a:extLst>
                </a:gridCol>
                <a:gridCol w="4192134">
                  <a:extLst>
                    <a:ext uri="{9D8B030D-6E8A-4147-A177-3AD203B41FA5}">
                      <a16:colId xmlns:a16="http://schemas.microsoft.com/office/drawing/2014/main" val="2256171942"/>
                    </a:ext>
                  </a:extLst>
                </a:gridCol>
                <a:gridCol w="3698157">
                  <a:extLst>
                    <a:ext uri="{9D8B030D-6E8A-4147-A177-3AD203B41FA5}">
                      <a16:colId xmlns:a16="http://schemas.microsoft.com/office/drawing/2014/main" val="4061575686"/>
                    </a:ext>
                  </a:extLst>
                </a:gridCol>
              </a:tblGrid>
              <a:tr h="1535891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Périmètres de règlementation de la circulation (zone bleu)</a:t>
                      </a:r>
                    </a:p>
                  </a:txBody>
                  <a:tcPr>
                    <a:solidFill>
                      <a:srgbClr val="3879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Application règlementation ADR y sous le régime du 1.1.3.6</a:t>
                      </a:r>
                    </a:p>
                    <a:p>
                      <a:r>
                        <a:rPr lang="fr-FR" sz="1200" b="1" dirty="0"/>
                        <a:t>(les quantités limitées et quantités exceptées ne sont donc pas concernées)</a:t>
                      </a:r>
                    </a:p>
                    <a:p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Obtention fortement conseillé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d’un QR code </a:t>
                      </a:r>
                      <a:r>
                        <a:rPr lang="fr-FR" sz="1200" b="0" dirty="0" err="1">
                          <a:solidFill>
                            <a:schemeClr val="bg1"/>
                          </a:solidFill>
                        </a:rPr>
                        <a:t>CirQliz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 pour toute livraisons, sur la plateforme </a:t>
                      </a:r>
                      <a:r>
                        <a:rPr lang="fr-FR" sz="1200" b="0" dirty="0" err="1">
                          <a:solidFill>
                            <a:schemeClr val="bg1"/>
                          </a:solidFill>
                        </a:rPr>
                        <a:t>JOPTIMIZ.green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79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Avant livraison :</a:t>
                      </a:r>
                    </a:p>
                    <a:p>
                      <a:r>
                        <a:rPr lang="fr-FR" sz="1200" b="0" u="sng" dirty="0">
                          <a:solidFill>
                            <a:schemeClr val="bg1"/>
                          </a:solidFill>
                        </a:rPr>
                        <a:t>Sur </a:t>
                      </a:r>
                      <a:r>
                        <a:rPr lang="fr-FR" sz="1200" b="0" u="sng" dirty="0" err="1">
                          <a:solidFill>
                            <a:schemeClr val="bg1"/>
                          </a:solidFill>
                        </a:rPr>
                        <a:t>CirQliz</a:t>
                      </a:r>
                      <a:endParaRPr lang="fr-FR" sz="1200" b="0" u="sng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Enregistrement conseillé pour chaque livraison avec indication de l’adresse de livraison</a:t>
                      </a:r>
                    </a:p>
                    <a:p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Pendant la livraison : </a:t>
                      </a:r>
                    </a:p>
                    <a:p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- Présentation conseillée du QR code </a:t>
                      </a:r>
                      <a:r>
                        <a:rPr lang="fr-FR" sz="1200" b="0" dirty="0" err="1">
                          <a:solidFill>
                            <a:schemeClr val="bg1"/>
                          </a:solidFill>
                        </a:rPr>
                        <a:t>CirQliz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7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92800"/>
                  </a:ext>
                </a:extLst>
              </a:tr>
              <a:tr h="230293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Périmètres d’interdiction de la circulation motorisée (zone rouge épreuves olympiques)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Application règlementation ADR y sous le régime du 1.1.3.6</a:t>
                      </a:r>
                    </a:p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(les quantités limitées et quantités exceptées ne sont donc pas concernées)</a:t>
                      </a:r>
                    </a:p>
                    <a:p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Liste des MD autorisées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Avant livraison :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fr-FR" sz="1200" u="sng" dirty="0">
                          <a:solidFill>
                            <a:schemeClr val="bg1"/>
                          </a:solidFill>
                        </a:rPr>
                        <a:t>Sur PASS JEUX</a:t>
                      </a:r>
                    </a:p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Enregistrement du transporteur pour chaque livraison</a:t>
                      </a:r>
                    </a:p>
                    <a:p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Pendant la livraison, présentation :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QR code PASS JEUX;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Titres d’identité 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Document de transport précisant le(s) numéro(s) ONU et l’adresse de la livraison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Le  cas échéant certificat de formation au TMD du conducteur au titre du chapitre 8.2 de l’ADR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852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29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E88160C-612C-3187-DD5D-006B2AF37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1" y="791507"/>
            <a:ext cx="8267770" cy="5856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8DFD61-226C-E70F-BBE9-B56E6C88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28" y="224731"/>
            <a:ext cx="8663152" cy="1635726"/>
          </a:xfrm>
        </p:spPr>
        <p:txBody>
          <a:bodyPr/>
          <a:lstStyle/>
          <a:p>
            <a:r>
              <a:rPr lang="fr-FR" sz="3200" dirty="0"/>
              <a:t>Zone d’interdiction de transit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46AEC4-6F46-D3A7-4352-B5BE37B39C05}"/>
              </a:ext>
            </a:extLst>
          </p:cNvPr>
          <p:cNvSpPr txBox="1"/>
          <p:nvPr/>
        </p:nvSpPr>
        <p:spPr>
          <a:xfrm>
            <a:off x="9110133" y="4529666"/>
            <a:ext cx="28617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N.B. : la zone de régime générale inclue la Francilienne en bleu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9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7A097621-77B5-69AE-51AD-BEE8637104EE}"/>
              </a:ext>
            </a:extLst>
          </p:cNvPr>
          <p:cNvGrpSpPr/>
          <p:nvPr/>
        </p:nvGrpSpPr>
        <p:grpSpPr>
          <a:xfrm>
            <a:off x="2571345" y="837679"/>
            <a:ext cx="6096000" cy="5834357"/>
            <a:chOff x="315589" y="152926"/>
            <a:chExt cx="4871405" cy="6612015"/>
          </a:xfrm>
        </p:grpSpPr>
        <p:sp>
          <p:nvSpPr>
            <p:cNvPr id="26" name="Rectangle: Diagonal Corners Rounded 5">
              <a:extLst>
                <a:ext uri="{FF2B5EF4-FFF2-40B4-BE49-F238E27FC236}">
                  <a16:creationId xmlns:a16="http://schemas.microsoft.com/office/drawing/2014/main" id="{1E705CF1-6826-EAC3-1933-779A75B2DB8C}"/>
                </a:ext>
              </a:extLst>
            </p:cNvPr>
            <p:cNvSpPr/>
            <p:nvPr/>
          </p:nvSpPr>
          <p:spPr>
            <a:xfrm>
              <a:off x="315589" y="152926"/>
              <a:ext cx="4871405" cy="6612015"/>
            </a:xfrm>
            <a:prstGeom prst="round2Diag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3A1AF18D-F720-26AC-F96B-20B7187E5B10}"/>
                </a:ext>
              </a:extLst>
            </p:cNvPr>
            <p:cNvGrpSpPr/>
            <p:nvPr/>
          </p:nvGrpSpPr>
          <p:grpSpPr>
            <a:xfrm>
              <a:off x="683994" y="699193"/>
              <a:ext cx="4025570" cy="5908341"/>
              <a:chOff x="683994" y="699193"/>
              <a:chExt cx="4025570" cy="590834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FC0F54E-BC28-9301-ECA7-3A540FD33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691"/>
              <a:stretch/>
            </p:blipFill>
            <p:spPr>
              <a:xfrm>
                <a:off x="683994" y="5254799"/>
                <a:ext cx="3959310" cy="1352734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54F2C0B2-FB0E-9B63-824C-8AD7FE960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039" y="699193"/>
                <a:ext cx="4015525" cy="4552956"/>
              </a:xfrm>
              <a:prstGeom prst="rect">
                <a:avLst/>
              </a:prstGeom>
            </p:spPr>
          </p:pic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D3389ACD-B194-58BF-5F08-E42D78F6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28" y="224731"/>
            <a:ext cx="9316527" cy="612948"/>
          </a:xfrm>
        </p:spPr>
        <p:txBody>
          <a:bodyPr/>
          <a:lstStyle/>
          <a:p>
            <a:r>
              <a:rPr lang="fr-FR" sz="3200" dirty="0"/>
              <a:t>Liste des matières autorisées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41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198FEA2-60B4-9403-4D21-BC2B1EE9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44" y="2120113"/>
            <a:ext cx="5987629" cy="32368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B7174E-6225-3E18-1955-37BB796C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59"/>
            <a:ext cx="10515600" cy="987757"/>
          </a:xfrm>
        </p:spPr>
        <p:txBody>
          <a:bodyPr/>
          <a:lstStyle/>
          <a:p>
            <a:r>
              <a:rPr lang="fr-FR" sz="3200" dirty="0"/>
              <a:t>Interdiction du TMD sur l’autoroute A1 (extrait de l’arrêté préfectoral 2024-01011)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35AC7B2-BA60-3DAF-E2AE-5D855553F49F}"/>
              </a:ext>
            </a:extLst>
          </p:cNvPr>
          <p:cNvGrpSpPr/>
          <p:nvPr/>
        </p:nvGrpSpPr>
        <p:grpSpPr>
          <a:xfrm>
            <a:off x="254026" y="1460828"/>
            <a:ext cx="5515595" cy="4798577"/>
            <a:chOff x="1063229" y="1443603"/>
            <a:chExt cx="8833806" cy="600107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11E19B7-B3CF-071C-DD47-537D2ECC7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230" y="1443603"/>
              <a:ext cx="8833805" cy="206725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6148729-9E6F-F528-9BB9-DC878E7B7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945"/>
            <a:stretch/>
          </p:blipFill>
          <p:spPr>
            <a:xfrm>
              <a:off x="1063229" y="3074020"/>
              <a:ext cx="8833805" cy="4370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593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3_OFFICE THEME" val="W0ucucyw"/>
  <p:tag name="ARTICULATE_DESIGN_ID_1_THÈME OFFICE" val="8PT3kKo3"/>
  <p:tag name="ARTICULATE_SLIDE_COUNT" val="3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Agence Lavarde">
      <a:dk1>
        <a:sysClr val="windowText" lastClr="000000"/>
      </a:dk1>
      <a:lt1>
        <a:sysClr val="window" lastClr="FFFFFF"/>
      </a:lt1>
      <a:dk2>
        <a:srgbClr val="000000"/>
      </a:dk2>
      <a:lt2>
        <a:srgbClr val="2EAC68"/>
      </a:lt2>
      <a:accent1>
        <a:srgbClr val="00A09D"/>
      </a:accent1>
      <a:accent2>
        <a:srgbClr val="F7A600"/>
      </a:accent2>
      <a:accent3>
        <a:srgbClr val="00A09D"/>
      </a:accent3>
      <a:accent4>
        <a:srgbClr val="FDC300"/>
      </a:accent4>
      <a:accent5>
        <a:srgbClr val="78C7C7"/>
      </a:accent5>
      <a:accent6>
        <a:srgbClr val="85C27A"/>
      </a:accent6>
      <a:hlink>
        <a:srgbClr val="2EAC68"/>
      </a:hlink>
      <a:folHlink>
        <a:srgbClr val="8496B0"/>
      </a:folHlink>
    </a:clrScheme>
    <a:fontScheme name="Custom 8">
      <a:majorFont>
        <a:latin typeface="Quicksand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5ECE448430248B8E4D8D3707C2200" ma:contentTypeVersion="13" ma:contentTypeDescription="Create a new document." ma:contentTypeScope="" ma:versionID="a23d8d3abc73c787772a3564b4c29e55">
  <xsd:schema xmlns:xsd="http://www.w3.org/2001/XMLSchema" xmlns:xs="http://www.w3.org/2001/XMLSchema" xmlns:p="http://schemas.microsoft.com/office/2006/metadata/properties" xmlns:ns3="57bb8470-e50c-4b86-b9b4-4ac070e278a7" xmlns:ns4="5fb35af4-0fe3-47bc-a283-f9e0dd17a667" targetNamespace="http://schemas.microsoft.com/office/2006/metadata/properties" ma:root="true" ma:fieldsID="444ad89498b981bee6e3cfba541565c2" ns3:_="" ns4:_="">
    <xsd:import namespace="57bb8470-e50c-4b86-b9b4-4ac070e278a7"/>
    <xsd:import namespace="5fb35af4-0fe3-47bc-a283-f9e0dd17a66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b8470-e50c-4b86-b9b4-4ac070e278a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35af4-0fe3-47bc-a283-f9e0dd17a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bb8470-e50c-4b86-b9b4-4ac070e278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A8E334-095F-472E-A6C2-238B71596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bb8470-e50c-4b86-b9b4-4ac070e278a7"/>
    <ds:schemaRef ds:uri="5fb35af4-0fe3-47bc-a283-f9e0dd17a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CA1867-2007-4A44-A873-90535709A0C0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57bb8470-e50c-4b86-b9b4-4ac070e278a7"/>
    <ds:schemaRef ds:uri="5fb35af4-0fe3-47bc-a283-f9e0dd17a667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B9B5BE-A114-403B-A087-817A63FF5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Grand écran</PresentationFormat>
  <Paragraphs>107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Gotham Light</vt:lpstr>
      <vt:lpstr>Gotham-Medium</vt:lpstr>
      <vt:lpstr>Quicksand SemiBold</vt:lpstr>
      <vt:lpstr>Segoe UI</vt:lpstr>
      <vt:lpstr>Source Sans Pro</vt:lpstr>
      <vt:lpstr>3_Office Theme</vt:lpstr>
      <vt:lpstr>Présentation PowerPoint</vt:lpstr>
      <vt:lpstr>Sommaire</vt:lpstr>
      <vt:lpstr>Périodes d’application des mesures de gestion des flux de transport de matières dangereuses</vt:lpstr>
      <vt:lpstr>Périmètres de restrictions et mesures associées</vt:lpstr>
      <vt:lpstr>Conditions d’accès dans les zones de sécurité pendant la Cérémonie d’ouverture</vt:lpstr>
      <vt:lpstr>Conditions d’accès dans les zones de sécurité pendant la période des Jeux (hors cérémonie d’ouverture)</vt:lpstr>
      <vt:lpstr>Zone d’interdiction de transit</vt:lpstr>
      <vt:lpstr>Liste des matières autorisées</vt:lpstr>
      <vt:lpstr>Interdiction du TMD sur l’autoroute A1 (extrait de l’arrêté préfectoral 2024-01011)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DESROQUES</dc:creator>
  <cp:lastModifiedBy>Katya Suvorov</cp:lastModifiedBy>
  <cp:revision>515</cp:revision>
  <dcterms:created xsi:type="dcterms:W3CDTF">2024-04-22T07:39:39Z</dcterms:created>
  <dcterms:modified xsi:type="dcterms:W3CDTF">2024-07-19T15:35:54Z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ADAA2465-8480-4971-B3D4-B316E96285FB</vt:lpwstr>
  </property>
  <property fmtid="{D5CDD505-2E9C-101B-9397-08002B2CF9AE}" pid="3" name="ArticulatePath">
    <vt:lpwstr>Présentation PPT JOPTIMIZ - 25 avril participants LUJOP</vt:lpwstr>
  </property>
  <property fmtid="{D5CDD505-2E9C-101B-9397-08002B2CF9AE}" pid="4" name="ContentTypeId">
    <vt:lpwstr>0x010100C0F5ECE448430248B8E4D8D3707C2200</vt:lpwstr>
  </property>
</Properties>
</file>